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7.xml" ContentType="application/vnd.openxmlformats-officedocument.presentationml.tags+xml"/>
  <Override PartName="/ppt/notesSlides/notesSlide26.xml" ContentType="application/vnd.openxmlformats-officedocument.presentationml.notesSlide+xml"/>
  <Override PartName="/ppt/tags/tag4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0.xml" ContentType="application/vnd.openxmlformats-officedocument.presentationml.tags+xml"/>
  <Override PartName="/ppt/notesSlides/notesSlide43.xml" ContentType="application/vnd.openxmlformats-officedocument.presentationml.notesSlide+xml"/>
  <Override PartName="/ppt/tags/tag51.xml" ContentType="application/vnd.openxmlformats-officedocument.presentationml.tags+xml"/>
  <Override PartName="/ppt/notesSlides/notesSlide44.xml" ContentType="application/vnd.openxmlformats-officedocument.presentationml.notesSlide+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53.xml" ContentType="application/vnd.openxmlformats-officedocument.presentationml.tags+xml"/>
  <Override PartName="/ppt/notesSlides/notesSlide8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15"/>
  </p:notesMasterIdLst>
  <p:sldIdLst>
    <p:sldId id="2076138313" r:id="rId7"/>
    <p:sldId id="2076138308" r:id="rId8"/>
    <p:sldId id="2076138416" r:id="rId9"/>
    <p:sldId id="2076138314" r:id="rId10"/>
    <p:sldId id="2076138315" r:id="rId11"/>
    <p:sldId id="2076138316" r:id="rId12"/>
    <p:sldId id="2076138317" r:id="rId13"/>
    <p:sldId id="2076138318" r:id="rId14"/>
    <p:sldId id="2076138319" r:id="rId15"/>
    <p:sldId id="2076138320" r:id="rId16"/>
    <p:sldId id="2076138321" r:id="rId17"/>
    <p:sldId id="2076138322" r:id="rId18"/>
    <p:sldId id="2076138323" r:id="rId19"/>
    <p:sldId id="2076138324" r:id="rId20"/>
    <p:sldId id="2076138325" r:id="rId21"/>
    <p:sldId id="2076138326" r:id="rId22"/>
    <p:sldId id="2076138327" r:id="rId23"/>
    <p:sldId id="2076138328" r:id="rId24"/>
    <p:sldId id="2076138329" r:id="rId25"/>
    <p:sldId id="2076138330" r:id="rId26"/>
    <p:sldId id="2076138331" r:id="rId27"/>
    <p:sldId id="2076138332" r:id="rId28"/>
    <p:sldId id="2076138333" r:id="rId29"/>
    <p:sldId id="2076138334" r:id="rId30"/>
    <p:sldId id="2076138335" r:id="rId31"/>
    <p:sldId id="2076138336" r:id="rId32"/>
    <p:sldId id="2076138337" r:id="rId33"/>
    <p:sldId id="2076138338" r:id="rId34"/>
    <p:sldId id="2076138339" r:id="rId35"/>
    <p:sldId id="2076138340" r:id="rId36"/>
    <p:sldId id="2076138341" r:id="rId37"/>
    <p:sldId id="2076138342" r:id="rId38"/>
    <p:sldId id="2076138343" r:id="rId39"/>
    <p:sldId id="2076138344" r:id="rId40"/>
    <p:sldId id="2076138417" r:id="rId41"/>
    <p:sldId id="2076138418" r:id="rId42"/>
    <p:sldId id="2076138345" r:id="rId43"/>
    <p:sldId id="2076138346" r:id="rId44"/>
    <p:sldId id="2076138347" r:id="rId45"/>
    <p:sldId id="2076138348" r:id="rId46"/>
    <p:sldId id="2076138349" r:id="rId47"/>
    <p:sldId id="2076138350" r:id="rId48"/>
    <p:sldId id="2076138351" r:id="rId49"/>
    <p:sldId id="2076138352" r:id="rId50"/>
    <p:sldId id="2076138353" r:id="rId51"/>
    <p:sldId id="2076138354" r:id="rId52"/>
    <p:sldId id="2076138355" r:id="rId53"/>
    <p:sldId id="2076138360" r:id="rId54"/>
    <p:sldId id="2076138356" r:id="rId55"/>
    <p:sldId id="10001" r:id="rId56"/>
    <p:sldId id="2076138358" r:id="rId57"/>
    <p:sldId id="2076138359" r:id="rId58"/>
    <p:sldId id="2076138361" r:id="rId59"/>
    <p:sldId id="2076138362" r:id="rId60"/>
    <p:sldId id="2076138363" r:id="rId61"/>
    <p:sldId id="2076138364" r:id="rId62"/>
    <p:sldId id="2076138365" r:id="rId63"/>
    <p:sldId id="2076138366" r:id="rId64"/>
    <p:sldId id="2076138367" r:id="rId65"/>
    <p:sldId id="2076138368" r:id="rId66"/>
    <p:sldId id="2076138369" r:id="rId67"/>
    <p:sldId id="2076138370" r:id="rId68"/>
    <p:sldId id="2076138371" r:id="rId69"/>
    <p:sldId id="2076138372" r:id="rId70"/>
    <p:sldId id="2076138373" r:id="rId71"/>
    <p:sldId id="2076138374" r:id="rId72"/>
    <p:sldId id="2076138375" r:id="rId73"/>
    <p:sldId id="2076138376" r:id="rId74"/>
    <p:sldId id="2076138377" r:id="rId75"/>
    <p:sldId id="2076138378" r:id="rId76"/>
    <p:sldId id="2076138379" r:id="rId77"/>
    <p:sldId id="2076138380" r:id="rId78"/>
    <p:sldId id="2076138381" r:id="rId79"/>
    <p:sldId id="2076138382" r:id="rId80"/>
    <p:sldId id="2076138383" r:id="rId81"/>
    <p:sldId id="2076138384" r:id="rId82"/>
    <p:sldId id="2076138385" r:id="rId83"/>
    <p:sldId id="2076138386" r:id="rId84"/>
    <p:sldId id="2076138387" r:id="rId85"/>
    <p:sldId id="2076138388" r:id="rId86"/>
    <p:sldId id="2076138389" r:id="rId87"/>
    <p:sldId id="2076138390" r:id="rId88"/>
    <p:sldId id="2076138391" r:id="rId89"/>
    <p:sldId id="2076138392" r:id="rId90"/>
    <p:sldId id="2076138393" r:id="rId91"/>
    <p:sldId id="2076138394" r:id="rId92"/>
    <p:sldId id="2076138395" r:id="rId93"/>
    <p:sldId id="2076138396" r:id="rId94"/>
    <p:sldId id="2076138397" r:id="rId95"/>
    <p:sldId id="2076138398" r:id="rId96"/>
    <p:sldId id="2076138399" r:id="rId97"/>
    <p:sldId id="2076138400" r:id="rId98"/>
    <p:sldId id="2076138401" r:id="rId99"/>
    <p:sldId id="2076138402" r:id="rId100"/>
    <p:sldId id="2076138403" r:id="rId101"/>
    <p:sldId id="2076138404" r:id="rId102"/>
    <p:sldId id="2076138405" r:id="rId103"/>
    <p:sldId id="2076138406" r:id="rId104"/>
    <p:sldId id="2076138407" r:id="rId105"/>
    <p:sldId id="2076138408" r:id="rId106"/>
    <p:sldId id="2076138409" r:id="rId107"/>
    <p:sldId id="2076138410" r:id="rId108"/>
    <p:sldId id="2076138411" r:id="rId109"/>
    <p:sldId id="2076138412" r:id="rId110"/>
    <p:sldId id="2076138413" r:id="rId111"/>
    <p:sldId id="2076138414" r:id="rId112"/>
    <p:sldId id="2076138415" r:id="rId113"/>
    <p:sldId id="207613824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076138315"/>
            <p14:sldId id="207613831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2"/>
            <p14:sldId id="2076138373"/>
            <p14:sldId id="2076138374"/>
            <p14:sldId id="2076138375"/>
            <p14:sldId id="2076138376"/>
            <p14:sldId id="2076138377"/>
            <p14:sldId id="2076138378"/>
            <p14:sldId id="2076138379"/>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 id="2076138241"/>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5C2D91"/>
    <a:srgbClr val="32145A"/>
    <a:srgbClr val="B4A0FF"/>
    <a:srgbClr val="313131"/>
    <a:srgbClr val="F2F2F2"/>
    <a:srgbClr val="FFF10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76" autoAdjust="0"/>
  </p:normalViewPr>
  <p:slideViewPr>
    <p:cSldViewPr snapToGrid="0">
      <p:cViewPr varScale="1">
        <p:scale>
          <a:sx n="88" d="100"/>
          <a:sy n="88" d="100"/>
        </p:scale>
        <p:origin x="1437" y="63"/>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viewProps" Target="viewProps.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theme" Target="theme/theme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1/17/2022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security baseline for Azure Synapse Analytics - Azure Synapse Analytics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536474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890220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92</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1/17/2022 9:30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1/17/2022 9:30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1/17/2022 9:30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1/17/2022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29" r:id="rId40"/>
    <p:sldLayoutId id="2147483733" r:id="rId41"/>
    <p:sldLayoutId id="2147483734"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80.xml"/><Relationship Id="rId1" Type="http://schemas.openxmlformats.org/officeDocument/2006/relationships/slideLayout" Target="../slideLayouts/slideLayout66.xml"/><Relationship Id="rId5" Type="http://schemas.openxmlformats.org/officeDocument/2006/relationships/image" Target="../media/image150.emf"/><Relationship Id="rId4" Type="http://schemas.openxmlformats.org/officeDocument/2006/relationships/image" Target="../media/image90.emf"/></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6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6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66.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66.xml"/><Relationship Id="rId5" Type="http://schemas.openxmlformats.org/officeDocument/2006/relationships/image" Target="../media/image76.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40.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9.svg"/></Relationships>
</file>

<file path=ppt/slides/_rels/slide85.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8.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 Id="rId9" Type="http://schemas.openxmlformats.org/officeDocument/2006/relationships/image" Target="../media/image87.svg"/></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emf"/><Relationship Id="rId7"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66.xml"/><Relationship Id="rId6" Type="http://schemas.openxmlformats.org/officeDocument/2006/relationships/image" Target="../media/image92.png"/><Relationship Id="rId11" Type="http://schemas.openxmlformats.org/officeDocument/2006/relationships/image" Target="../media/image96.svg"/><Relationship Id="rId5" Type="http://schemas.openxmlformats.org/officeDocument/2006/relationships/image" Target="../media/image91.svg"/><Relationship Id="rId10"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9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9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8.png"/><Relationship Id="rId7"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68.xml"/><Relationship Id="rId6" Type="http://schemas.openxmlformats.org/officeDocument/2006/relationships/image" Target="../media/image101.png"/><Relationship Id="rId5" Type="http://schemas.microsoft.com/office/2017/06/relationships/model3d" Target="../media/model3d1.glb"/><Relationship Id="rId10" Type="http://schemas.openxmlformats.org/officeDocument/2006/relationships/image" Target="../media/image105.png"/><Relationship Id="rId4" Type="http://schemas.openxmlformats.org/officeDocument/2006/relationships/image" Target="../media/image91.svg"/><Relationship Id="rId9" Type="http://schemas.openxmlformats.org/officeDocument/2006/relationships/image" Target="../media/image104.png"/></Relationships>
</file>

<file path=ppt/slides/_rels/slide9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jpe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68.xml"/><Relationship Id="rId16" Type="http://schemas.openxmlformats.org/officeDocument/2006/relationships/image" Target="../media/image119.jpe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68.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gif"/><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jpe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s>
</file>

<file path=ppt/slides/_rels/slide95.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png"/><Relationship Id="rId7" Type="http://schemas.openxmlformats.org/officeDocument/2006/relationships/image" Target="../media/image138.emf"/><Relationship Id="rId2" Type="http://schemas.openxmlformats.org/officeDocument/2006/relationships/notesSlide" Target="../notesSlides/notesSlide69.xml"/><Relationship Id="rId1" Type="http://schemas.openxmlformats.org/officeDocument/2006/relationships/slideLayout" Target="../slideLayouts/slideLayout66.xml"/><Relationship Id="rId6" Type="http://schemas.openxmlformats.org/officeDocument/2006/relationships/image" Target="../media/image137.emf"/><Relationship Id="rId11" Type="http://schemas.openxmlformats.org/officeDocument/2006/relationships/image" Target="../media/image91.svg"/><Relationship Id="rId5" Type="http://schemas.openxmlformats.org/officeDocument/2006/relationships/image" Target="../media/image136.emf"/><Relationship Id="rId10" Type="http://schemas.openxmlformats.org/officeDocument/2006/relationships/image" Target="../media/image68.png"/><Relationship Id="rId4" Type="http://schemas.openxmlformats.org/officeDocument/2006/relationships/image" Target="../media/image135.emf"/><Relationship Id="rId9" Type="http://schemas.openxmlformats.org/officeDocument/2006/relationships/image" Target="../media/image140.emf"/></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91.svg"/><Relationship Id="rId2" Type="http://schemas.openxmlformats.org/officeDocument/2006/relationships/notesSlide" Target="../notesSlides/notesSlide70.xml"/><Relationship Id="rId1" Type="http://schemas.openxmlformats.org/officeDocument/2006/relationships/slideLayout" Target="../slideLayouts/slideLayout66.xml"/><Relationship Id="rId6" Type="http://schemas.openxmlformats.org/officeDocument/2006/relationships/image" Target="../media/image68.png"/><Relationship Id="rId5" Type="http://schemas.openxmlformats.org/officeDocument/2006/relationships/image" Target="../media/image143.svg"/><Relationship Id="rId4" Type="http://schemas.openxmlformats.org/officeDocument/2006/relationships/image" Target="../media/image142.png"/></Relationships>
</file>

<file path=ppt/slides/_rels/slide9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a:solidFill>
                  <a:schemeClr val="bg1"/>
                </a:solidFill>
              </a:rPr>
              <a:t>Welcome to </a:t>
            </a:r>
            <a:br>
              <a:rPr lang="en-US">
                <a:solidFill>
                  <a:schemeClr val="bg1"/>
                </a:solidFill>
              </a:rPr>
            </a:br>
            <a:r>
              <a:rPr lang="en-US">
                <a:solidFill>
                  <a:schemeClr val="bg1"/>
                </a:solidFill>
              </a:rPr>
              <a:t>Azure Synapse Technical Boot Camp</a:t>
            </a:r>
            <a:br>
              <a:rPr lang="en-US">
                <a:solidFill>
                  <a:schemeClr val="bg1"/>
                </a:solidFill>
              </a:rPr>
            </a:br>
            <a:br>
              <a:rPr lang="en-US">
                <a:solidFill>
                  <a:schemeClr val="bg1"/>
                </a:solidFill>
              </a:rPr>
            </a:br>
            <a:r>
              <a:rPr lang="en-US" sz="2000">
                <a:solidFill>
                  <a:schemeClr val="bg1"/>
                </a:solidFill>
              </a:rPr>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362150796"/>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Welcome</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1</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2</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Break</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Security</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562935930"/>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Data Warehouse Optimization</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1</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Data Warehouse Optimization Part 2</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2</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Break</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Security</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Security</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t>EXPLAIN statement</a:t>
            </a:r>
          </a:p>
          <a:p>
            <a:r>
              <a:rPr lang="en-US" dirty="0"/>
              <a:t>Dynamic Management Views (DMVs)</a:t>
            </a:r>
          </a:p>
          <a:p>
            <a:r>
              <a:rPr lang="en-US" dirty="0"/>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rgbClr val="0073FF"/>
                </a:solidFill>
                <a:latin typeface="+mn-lt"/>
              </a:rPr>
              <a:t>EXPLAIN - </a:t>
            </a:r>
            <a:r>
              <a:rPr lang="en-US" sz="1961" dirty="0">
                <a:latin typeface="+mn-lt"/>
              </a:rPr>
              <a:t>provides query plan for SQL statement without running the statement; view estimated cost of the query operations.</a:t>
            </a:r>
          </a:p>
          <a:p>
            <a:endParaRPr lang="en-US" sz="1961" dirty="0">
              <a:solidFill>
                <a:srgbClr val="0073FF"/>
              </a:solidFill>
              <a:latin typeface="+mn-lt"/>
            </a:endParaRPr>
          </a:p>
          <a:p>
            <a:endParaRPr lang="en-US" sz="1961" dirty="0">
              <a:solidFill>
                <a:srgbClr val="0073FF"/>
              </a:solidFill>
              <a:latin typeface="+mn-lt"/>
            </a:endParaRPr>
          </a:p>
          <a:p>
            <a:r>
              <a:rPr lang="en-US" sz="1961" dirty="0">
                <a:solidFill>
                  <a:srgbClr val="0073FF"/>
                </a:solidFill>
                <a:latin typeface="+mn-lt"/>
              </a:rPr>
              <a:t>EXPLAIN WITH_RECOMMENDATIONS - </a:t>
            </a:r>
            <a:r>
              <a:rPr lang="en-US" sz="1961" dirty="0">
                <a:latin typeface="+mn-lt"/>
              </a:rPr>
              <a:t>provides query plan with recommendations to optimize the SQL statement performance.</a:t>
            </a:r>
            <a:endParaRPr lang="en-US" sz="1961" dirty="0"/>
          </a:p>
          <a:p>
            <a:endParaRPr lang="en-US" sz="1961" dirty="0"/>
          </a:p>
          <a:p>
            <a:endParaRPr lang="en-US" sz="1961" dirty="0"/>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Data </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a:t>The 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a:solidFill>
                            <a:srgbClr val="171717"/>
                          </a:solidFill>
                          <a:latin typeface="Segoe UI" panose="020B0502040204020203" pitchFamily="34" charset="0"/>
                        </a:rPr>
                        <a:t>Network security</a:t>
                      </a:r>
                    </a:p>
                  </a:txBody>
                  <a:tcPr marL="89642" marR="89642" marT="44821" marB="44821"/>
                </a:tc>
                <a:tc>
                  <a:txBody>
                    <a:bodyPr/>
                    <a:lstStyle/>
                    <a:p>
                      <a:r>
                        <a:rPr lang="en-US" sz="1200"/>
                        <a:t>Protect with VNETs</a:t>
                      </a:r>
                    </a:p>
                    <a:p>
                      <a:r>
                        <a:rPr lang="en-US" sz="1200"/>
                        <a:t>Monitor configuration and traffic of VNETs, subnets and network interfaces Use Advanced Threat Protection (ATP) and DDoS Protection, </a:t>
                      </a:r>
                    </a:p>
                    <a:p>
                      <a:r>
                        <a:rPr lang="en-US" sz="1200"/>
                        <a:t>Record network packets, </a:t>
                      </a:r>
                    </a:p>
                    <a:p>
                      <a:r>
                        <a:rPr lang="en-US" sz="120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a:solidFill>
                            <a:schemeClr val="dk1"/>
                          </a:solidFill>
                          <a:latin typeface="+mn-lt"/>
                          <a:ea typeface="+mn-ea"/>
                          <a:cs typeface="+mn-cs"/>
                        </a:rPr>
                        <a:t>Maintain an inventory of administrative accounts</a:t>
                      </a:r>
                    </a:p>
                    <a:p>
                      <a:r>
                        <a:rPr lang="en-US" sz="1200" kern="1200">
                          <a:solidFill>
                            <a:schemeClr val="dk1"/>
                          </a:solidFill>
                          <a:latin typeface="+mn-lt"/>
                          <a:ea typeface="+mn-ea"/>
                          <a:cs typeface="+mn-cs"/>
                        </a:rPr>
                        <a:t>Change default passwords where applicable</a:t>
                      </a:r>
                    </a:p>
                    <a:p>
                      <a:r>
                        <a:rPr lang="en-US" sz="1200" kern="1200">
                          <a:solidFill>
                            <a:schemeClr val="dk1"/>
                          </a:solidFill>
                          <a:latin typeface="+mn-lt"/>
                          <a:ea typeface="+mn-ea"/>
                          <a:cs typeface="+mn-cs"/>
                        </a:rPr>
                        <a:t>Use dedicated administrative accounts, Use AAD single sign-on</a:t>
                      </a:r>
                    </a:p>
                    <a:p>
                      <a:r>
                        <a:rPr lang="en-US" sz="1200" kern="1200">
                          <a:solidFill>
                            <a:schemeClr val="dk1"/>
                          </a:solidFill>
                          <a:latin typeface="+mn-lt"/>
                          <a:ea typeface="+mn-ea"/>
                          <a:cs typeface="+mn-cs"/>
                        </a:rPr>
                        <a:t>Use multi-factor authentication for all AAD-based access</a:t>
                      </a:r>
                    </a:p>
                    <a:p>
                      <a:r>
                        <a:rPr lang="en-US" sz="1200" kern="1200">
                          <a:solidFill>
                            <a:schemeClr val="dk1"/>
                          </a:solidFill>
                          <a:latin typeface="+mn-lt"/>
                          <a:ea typeface="+mn-ea"/>
                          <a:cs typeface="+mn-cs"/>
                        </a:rPr>
                        <a:t>Use a Privileged Access Workstation (PAW) with Multi-Factor Authentication (MFA) configured to log into and configure Azure resources</a:t>
                      </a:r>
                    </a:p>
                    <a:p>
                      <a:r>
                        <a:rPr lang="en-US" sz="1200" kern="120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Vulnerability management</a:t>
                      </a:r>
                      <a:endParaRPr lang="en-US" sz="1600"/>
                    </a:p>
                  </a:txBody>
                  <a:tcPr marL="89642" marR="89642" marT="44821" marB="44821"/>
                </a:tc>
                <a:tc>
                  <a:txBody>
                    <a:bodyPr/>
                    <a:lstStyle/>
                    <a:p>
                      <a:r>
                        <a:rPr lang="en-US" sz="1200" kern="120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Inventory and asset management</a:t>
                      </a:r>
                      <a:endParaRPr lang="en-US" sz="1600"/>
                    </a:p>
                  </a:txBody>
                  <a:tcPr marL="89642" marR="89642" marT="44821" marB="44821"/>
                </a:tc>
                <a:tc>
                  <a:txBody>
                    <a:bodyPr/>
                    <a:lstStyle/>
                    <a:p>
                      <a:r>
                        <a:rPr lang="en-US" sz="1200" kern="120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a:solidFill>
                            <a:schemeClr val="dk1"/>
                          </a:solidFill>
                          <a:latin typeface="+mn-lt"/>
                          <a:ea typeface="+mn-ea"/>
                          <a:cs typeface="+mn-cs"/>
                        </a:rPr>
                        <a:t>Monitor for unapproved Azure resources (use Azure Policy and Azure Resource Graph)</a:t>
                      </a:r>
                    </a:p>
                    <a:p>
                      <a:r>
                        <a:rPr lang="en-US" sz="1200" kern="1200">
                          <a:solidFill>
                            <a:schemeClr val="dk1"/>
                          </a:solidFill>
                          <a:latin typeface="+mn-lt"/>
                          <a:ea typeface="+mn-ea"/>
                          <a:cs typeface="+mn-cs"/>
                        </a:rPr>
                        <a:t>Use only approved Azure services</a:t>
                      </a:r>
                    </a:p>
                    <a:p>
                      <a:r>
                        <a:rPr lang="en-US" sz="1200" kern="120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Secure configuration</a:t>
                      </a:r>
                      <a:endParaRPr lang="en-US" sz="1600"/>
                    </a:p>
                  </a:txBody>
                  <a:tcPr marL="89642" marR="89642" marT="44821" marB="44821"/>
                </a:tc>
                <a:tc>
                  <a:txBody>
                    <a:bodyPr/>
                    <a:lstStyle/>
                    <a:p>
                      <a:r>
                        <a:rPr lang="en-US" sz="1200" kern="1200">
                          <a:solidFill>
                            <a:schemeClr val="dk1"/>
                          </a:solidFill>
                          <a:latin typeface="+mn-lt"/>
                          <a:ea typeface="+mn-ea"/>
                          <a:cs typeface="+mn-cs"/>
                        </a:rPr>
                        <a:t>Use Azure Policy aliases in the "</a:t>
                      </a:r>
                      <a:r>
                        <a:rPr lang="en-US" sz="1200" kern="1200" err="1">
                          <a:solidFill>
                            <a:schemeClr val="dk1"/>
                          </a:solidFill>
                          <a:latin typeface="+mn-lt"/>
                          <a:ea typeface="+mn-ea"/>
                          <a:cs typeface="+mn-cs"/>
                        </a:rPr>
                        <a:t>Microsoft.Sql</a:t>
                      </a:r>
                      <a:r>
                        <a:rPr lang="en-US" sz="1200" kern="120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a:solidFill>
                            <a:schemeClr val="dk1"/>
                          </a:solidFill>
                          <a:latin typeface="+mn-lt"/>
                          <a:ea typeface="+mn-ea"/>
                          <a:cs typeface="+mn-cs"/>
                        </a:rPr>
                        <a:t>If using custom Azure Policy definitions, use Azure DevOps or Azure Repos to securely store and manage your code.</a:t>
                      </a:r>
                    </a:p>
                    <a:p>
                      <a:r>
                        <a:rPr lang="en-US" sz="1200" kern="1200">
                          <a:solidFill>
                            <a:schemeClr val="dk1"/>
                          </a:solidFill>
                          <a:latin typeface="+mn-lt"/>
                          <a:ea typeface="+mn-ea"/>
                          <a:cs typeface="+mn-cs"/>
                        </a:rPr>
                        <a:t>Implement automated configuration monitoring for Azure resources ( Azure Security Center)</a:t>
                      </a:r>
                    </a:p>
                    <a:p>
                      <a:r>
                        <a:rPr lang="en-US" sz="1200" kern="1200">
                          <a:solidFill>
                            <a:schemeClr val="dk1"/>
                          </a:solidFill>
                          <a:latin typeface="+mn-lt"/>
                          <a:ea typeface="+mn-ea"/>
                          <a:cs typeface="+mn-cs"/>
                        </a:rPr>
                        <a:t>Manage Azure secrets </a:t>
                      </a:r>
                      <a:r>
                        <a:rPr lang="en-US" sz="1200" kern="1200" err="1">
                          <a:solidFill>
                            <a:schemeClr val="dk1"/>
                          </a:solidFill>
                          <a:latin typeface="+mn-lt"/>
                          <a:ea typeface="+mn-ea"/>
                          <a:cs typeface="+mn-cs"/>
                        </a:rPr>
                        <a:t>securely:TDE</a:t>
                      </a:r>
                      <a:r>
                        <a:rPr lang="en-US" sz="1200" kern="120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Malware defense</a:t>
                      </a:r>
                      <a:endParaRPr lang="en-US" sz="1600"/>
                    </a:p>
                  </a:txBody>
                  <a:tcPr marL="89642" marR="89642" marT="44821" marB="44821"/>
                </a:tc>
                <a:tc>
                  <a:txBody>
                    <a:bodyPr/>
                    <a:lstStyle/>
                    <a:p>
                      <a:r>
                        <a:rPr lang="en-US" sz="1200" kern="120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Data recovery</a:t>
                      </a:r>
                      <a:endParaRPr lang="en-US" sz="1600"/>
                    </a:p>
                  </a:txBody>
                  <a:tcPr marL="89642" marR="89642" marT="44821" marB="44821"/>
                </a:tc>
                <a:tc>
                  <a:txBody>
                    <a:bodyPr/>
                    <a:lstStyle/>
                    <a:p>
                      <a:r>
                        <a:rPr lang="en-US" sz="1200" kern="120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a:solidFill>
                            <a:schemeClr val="dk1"/>
                          </a:solidFill>
                          <a:latin typeface="+mn-lt"/>
                          <a:ea typeface="+mn-ea"/>
                          <a:cs typeface="+mn-cs"/>
                        </a:rPr>
                        <a:t>Periodically test your restore points to ensure your snapshots are valid. </a:t>
                      </a:r>
                    </a:p>
                    <a:p>
                      <a:r>
                        <a:rPr lang="en-US" sz="1200" kern="120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tx2"/>
                </a:solidFill>
              </a:rPr>
              <a:t>Round-robin distributed</a:t>
            </a:r>
          </a:p>
          <a:p>
            <a:pPr lvl="1">
              <a:spcAft>
                <a:spcPts val="1200"/>
              </a:spcAft>
            </a:pPr>
            <a:r>
              <a:rPr lang="en-US" sz="1961" dirty="0"/>
              <a:t>Distributes table rows evenly across all distributions at random.</a:t>
            </a:r>
          </a:p>
          <a:p>
            <a:r>
              <a:rPr lang="en-US" sz="2353" dirty="0">
                <a:solidFill>
                  <a:schemeClr val="tx2"/>
                </a:solidFill>
              </a:rPr>
              <a:t>Hash distributed</a:t>
            </a:r>
          </a:p>
          <a:p>
            <a:pPr lvl="1">
              <a:spcAft>
                <a:spcPts val="1200"/>
              </a:spcAft>
            </a:pPr>
            <a:r>
              <a:rPr lang="en-US" sz="1961" dirty="0"/>
              <a:t>Distributes table rows across the Compute nodes by using a deterministic hash function to assign each row to one distribution.</a:t>
            </a:r>
          </a:p>
          <a:p>
            <a:r>
              <a:rPr lang="en-US" sz="2353" dirty="0">
                <a:solidFill>
                  <a:schemeClr val="tx2"/>
                </a:solidFill>
              </a:rPr>
              <a:t>Replicated</a:t>
            </a:r>
          </a:p>
          <a:p>
            <a:pPr lvl="1"/>
            <a:r>
              <a:rPr lang="en-US" sz="1961" dirty="0"/>
              <a:t>Full copy of table accessible on </a:t>
            </a:r>
            <a:r>
              <a:rPr lang="en-US" sz="1961"/>
              <a:t>each distribution.</a:t>
            </a:r>
            <a:endParaRPr lang="en-US" sz="1961" dirty="0"/>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1630</TotalTime>
  <Words>18930</Words>
  <Application>Microsoft Office PowerPoint</Application>
  <PresentationFormat>Widescreen</PresentationFormat>
  <Paragraphs>2556</Paragraphs>
  <Slides>108</Slides>
  <Notes>81</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108</vt:i4>
      </vt:variant>
    </vt:vector>
  </HeadingPairs>
  <TitlesOfParts>
    <vt:vector size="124"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Welcome to  Azure Synapse Technical Boot Camp  Day 2</vt:lpstr>
      <vt:lpstr>PowerPoint Presentation</vt:lpstr>
      <vt:lpstr>PowerPoint Presentation</vt:lpstr>
      <vt:lpstr>DW Optimization</vt:lpstr>
      <vt:lpstr>Agenda</vt:lpstr>
      <vt:lpstr>Azure Synapse Analytics </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PowerPoint Presentation</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Kyle Bunting</cp:lastModifiedBy>
  <cp:revision>23</cp:revision>
  <dcterms:created xsi:type="dcterms:W3CDTF">2020-05-01T23:34:12Z</dcterms:created>
  <dcterms:modified xsi:type="dcterms:W3CDTF">2022-01-17T21:13:14Z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